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8" r:id="rId1"/>
  </p:sldMasterIdLst>
  <p:notesMasterIdLst>
    <p:notesMasterId r:id="rId19"/>
  </p:notesMasterIdLst>
  <p:sldIdLst>
    <p:sldId id="257" r:id="rId2"/>
    <p:sldId id="281" r:id="rId3"/>
    <p:sldId id="285" r:id="rId4"/>
    <p:sldId id="283" r:id="rId5"/>
    <p:sldId id="286" r:id="rId6"/>
    <p:sldId id="284" r:id="rId7"/>
    <p:sldId id="291" r:id="rId8"/>
    <p:sldId id="297" r:id="rId9"/>
    <p:sldId id="287" r:id="rId10"/>
    <p:sldId id="298" r:id="rId11"/>
    <p:sldId id="290" r:id="rId12"/>
    <p:sldId id="295" r:id="rId13"/>
    <p:sldId id="265" r:id="rId14"/>
    <p:sldId id="300" r:id="rId15"/>
    <p:sldId id="261" r:id="rId16"/>
    <p:sldId id="260" r:id="rId17"/>
    <p:sldId id="259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3" autoAdjust="0"/>
    <p:restoredTop sz="94586"/>
  </p:normalViewPr>
  <p:slideViewPr>
    <p:cSldViewPr snapToGrid="0">
      <p:cViewPr varScale="1">
        <p:scale>
          <a:sx n="91" d="100"/>
          <a:sy n="91" d="100"/>
        </p:scale>
        <p:origin x="208" y="5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74B9C6-31F3-437A-847B-FD52F087260D}" type="datetimeFigureOut">
              <a:rPr lang="en-US" smtClean="0"/>
              <a:t>5/12/20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9A8A34-CDCE-4AEF-8C93-5F82AB4224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7295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More of the arrests were for minor offenses(Misdemeanor)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9A8A34-CDCE-4AEF-8C93-5F82AB4224D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6268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Brooklyn recorded the highest number of arrests. Analysis shows that Staten Island is the safest Borough in New York City.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9A8A34-CDCE-4AEF-8C93-5F82AB4224D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4383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According to the most recent ACS, the racial composition of New York City was: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White: 42.67%, Black or African American: 24.27%, Other race: 15.12%, Asian: 13.95%, Two or more races: 3.51%, Native American: 0.43%, Native Hawaiian or Pacific Islander: 0.05% as shown 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9A8A34-CDCE-4AEF-8C93-5F82AB4224D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5055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Brooklyn recorded the highest number of arrests. Analysis shows that Staten Island is the safest Borough in New York City.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9A8A34-CDCE-4AEF-8C93-5F82AB4224D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3529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are approximately 4 times more males arrested than females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9A8A34-CDCE-4AEF-8C93-5F82AB4224D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4432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are approximately 4 times more males arrested than females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9A8A34-CDCE-4AEF-8C93-5F82AB4224D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9567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chart shows a gradual decline in Arrests during the year. With January having the highest arrests, with a high and steady level in March, May, July . December have the lowest Arrests.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9A8A34-CDCE-4AEF-8C93-5F82AB4224D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9595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Assaults 3 &amp; related offenses to the list of most frequently occurring arrests by description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9A8A34-CDCE-4AEF-8C93-5F82AB4224D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6474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9A8A34-CDCE-4AEF-8C93-5F82AB4224D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2137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F2697B87-7C27-436B-AA2F-DB7D49B83A76}" type="datetimeFigureOut">
              <a:rPr lang="en-US" smtClean="0"/>
              <a:t>5/12/20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E58F439F-4885-425D-96EF-6533235E0A2F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280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97B87-7C27-436B-AA2F-DB7D49B83A76}" type="datetimeFigureOut">
              <a:rPr lang="en-US" smtClean="0"/>
              <a:t>5/12/20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F439F-4885-425D-96EF-6533235E0A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2771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97B87-7C27-436B-AA2F-DB7D49B83A76}" type="datetimeFigureOut">
              <a:rPr lang="en-US" smtClean="0"/>
              <a:t>5/12/20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F439F-4885-425D-96EF-6533235E0A2F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95117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97B87-7C27-436B-AA2F-DB7D49B83A76}" type="datetimeFigureOut">
              <a:rPr lang="en-US" smtClean="0"/>
              <a:t>5/12/20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F439F-4885-425D-96EF-6533235E0A2F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6313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97B87-7C27-436B-AA2F-DB7D49B83A76}" type="datetimeFigureOut">
              <a:rPr lang="en-US" smtClean="0"/>
              <a:t>5/12/20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F439F-4885-425D-96EF-6533235E0A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6740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97B87-7C27-436B-AA2F-DB7D49B83A76}" type="datetimeFigureOut">
              <a:rPr lang="en-US" smtClean="0"/>
              <a:t>5/12/20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F439F-4885-425D-96EF-6533235E0A2F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0151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97B87-7C27-436B-AA2F-DB7D49B83A76}" type="datetimeFigureOut">
              <a:rPr lang="en-US" smtClean="0"/>
              <a:t>5/12/20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F439F-4885-425D-96EF-6533235E0A2F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95840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97B87-7C27-436B-AA2F-DB7D49B83A76}" type="datetimeFigureOut">
              <a:rPr lang="en-US" smtClean="0"/>
              <a:t>5/12/20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F439F-4885-425D-96EF-6533235E0A2F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954332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97B87-7C27-436B-AA2F-DB7D49B83A76}" type="datetimeFigureOut">
              <a:rPr lang="en-US" smtClean="0"/>
              <a:t>5/12/20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F439F-4885-425D-96EF-6533235E0A2F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38902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97B87-7C27-436B-AA2F-DB7D49B83A76}" type="datetimeFigureOut">
              <a:rPr lang="en-US" smtClean="0"/>
              <a:t>5/12/20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F439F-4885-425D-96EF-6533235E0A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641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97B87-7C27-436B-AA2F-DB7D49B83A76}" type="datetimeFigureOut">
              <a:rPr lang="en-US" smtClean="0"/>
              <a:t>5/12/20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F439F-4885-425D-96EF-6533235E0A2F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4380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97B87-7C27-436B-AA2F-DB7D49B83A76}" type="datetimeFigureOut">
              <a:rPr lang="en-US" smtClean="0"/>
              <a:t>5/12/20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F439F-4885-425D-96EF-6533235E0A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9903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97B87-7C27-436B-AA2F-DB7D49B83A76}" type="datetimeFigureOut">
              <a:rPr lang="en-US" smtClean="0"/>
              <a:t>5/12/20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F439F-4885-425D-96EF-6533235E0A2F}" type="slidenum">
              <a:rPr lang="en-US" smtClean="0"/>
              <a:t>‹#›</a:t>
            </a:fld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57991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97B87-7C27-436B-AA2F-DB7D49B83A76}" type="datetimeFigureOut">
              <a:rPr lang="en-US" smtClean="0"/>
              <a:t>5/12/20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F439F-4885-425D-96EF-6533235E0A2F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87271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97B87-7C27-436B-AA2F-DB7D49B83A76}" type="datetimeFigureOut">
              <a:rPr lang="en-US" smtClean="0"/>
              <a:t>5/12/20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F439F-4885-425D-96EF-6533235E0A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7221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97B87-7C27-436B-AA2F-DB7D49B83A76}" type="datetimeFigureOut">
              <a:rPr lang="en-US" smtClean="0"/>
              <a:t>5/12/20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F439F-4885-425D-96EF-6533235E0A2F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8606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97B87-7C27-436B-AA2F-DB7D49B83A76}" type="datetimeFigureOut">
              <a:rPr lang="en-US" smtClean="0"/>
              <a:t>5/12/20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F439F-4885-425D-96EF-6533235E0A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9688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F2697B87-7C27-436B-AA2F-DB7D49B83A76}" type="datetimeFigureOut">
              <a:rPr lang="en-US" smtClean="0"/>
              <a:t>5/12/20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E58F439F-4885-425D-96EF-6533235E0A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4898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  <p:sldLayoutId id="2147483750" r:id="rId12"/>
    <p:sldLayoutId id="2147483751" r:id="rId13"/>
    <p:sldLayoutId id="2147483752" r:id="rId14"/>
    <p:sldLayoutId id="2147483753" r:id="rId15"/>
    <p:sldLayoutId id="2147483754" r:id="rId16"/>
    <p:sldLayoutId id="2147483755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jpe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9">
            <a:extLst>
              <a:ext uri="{FF2B5EF4-FFF2-40B4-BE49-F238E27FC236}">
                <a16:creationId xmlns:a16="http://schemas.microsoft.com/office/drawing/2014/main" id="{3F6D81C7-B083-478E-82FE-089A8CB72E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8398EDA2-4889-433D-AC01-5214D79764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8" name="Rectangle 11">
              <a:extLst>
                <a:ext uri="{FF2B5EF4-FFF2-40B4-BE49-F238E27FC236}">
                  <a16:creationId xmlns:a16="http://schemas.microsoft.com/office/drawing/2014/main" id="{0099D46A-AF52-46FD-938B-D31189460A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933E919-C473-4F0E-9DBC-CC65FC9E92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29" name="Picture 13">
              <a:extLst>
                <a:ext uri="{FF2B5EF4-FFF2-40B4-BE49-F238E27FC236}">
                  <a16:creationId xmlns:a16="http://schemas.microsoft.com/office/drawing/2014/main" id="{FBBF3BDD-5C99-4FDC-BBCB-E711359D93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cxnSp>
        <p:nvCxnSpPr>
          <p:cNvPr id="30" name="Straight Connector 15">
            <a:extLst>
              <a:ext uri="{FF2B5EF4-FFF2-40B4-BE49-F238E27FC236}">
                <a16:creationId xmlns:a16="http://schemas.microsoft.com/office/drawing/2014/main" id="{F06B54F2-CD11-4359-A7D6-DA7C76C091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2CFD4D2A-8B89-DD44-8E9B-6E2D5866FB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5402" y="982132"/>
            <a:ext cx="9601196" cy="130386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dirty="0">
                <a:solidFill>
                  <a:srgbClr val="262626"/>
                </a:solidFill>
              </a:rPr>
              <a:t>The Crime Detectives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A53A58F-5787-6043-B439-41EE3548B2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95402" y="2556932"/>
            <a:ext cx="6256866" cy="3318936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>
              <a:buFont typeface="Arial"/>
              <a:buChar char="•"/>
            </a:pPr>
            <a:endParaRPr lang="en-US" b="1" dirty="0">
              <a:solidFill>
                <a:srgbClr val="262626"/>
              </a:solidFill>
            </a:endParaRPr>
          </a:p>
          <a:p>
            <a:pPr algn="l">
              <a:buFont typeface="Arial"/>
              <a:buChar char="•"/>
            </a:pPr>
            <a:r>
              <a:rPr lang="en-US" sz="2400" b="1" dirty="0">
                <a:solidFill>
                  <a:srgbClr val="262626"/>
                </a:solidFill>
              </a:rPr>
              <a:t>Natasha </a:t>
            </a:r>
            <a:r>
              <a:rPr lang="en-US" sz="2400" b="1" dirty="0" err="1">
                <a:solidFill>
                  <a:srgbClr val="262626"/>
                </a:solidFill>
              </a:rPr>
              <a:t>Arokium</a:t>
            </a:r>
            <a:endParaRPr lang="en-US" sz="2400" b="1" dirty="0">
              <a:solidFill>
                <a:srgbClr val="262626"/>
              </a:solidFill>
            </a:endParaRPr>
          </a:p>
          <a:p>
            <a:pPr algn="l">
              <a:buFont typeface="Arial"/>
              <a:buChar char="•"/>
            </a:pPr>
            <a:r>
              <a:rPr lang="en-US" sz="2400" b="1" dirty="0" err="1">
                <a:solidFill>
                  <a:srgbClr val="262626"/>
                </a:solidFill>
              </a:rPr>
              <a:t>Jiffar</a:t>
            </a:r>
            <a:r>
              <a:rPr lang="en-US" sz="2400" b="1" dirty="0">
                <a:solidFill>
                  <a:srgbClr val="262626"/>
                </a:solidFill>
              </a:rPr>
              <a:t> </a:t>
            </a:r>
            <a:r>
              <a:rPr lang="en-US" sz="2400" b="1" dirty="0" err="1">
                <a:solidFill>
                  <a:srgbClr val="262626"/>
                </a:solidFill>
              </a:rPr>
              <a:t>Abakoyas</a:t>
            </a:r>
            <a:r>
              <a:rPr lang="en-US" sz="2400" b="1" dirty="0">
                <a:solidFill>
                  <a:srgbClr val="262626"/>
                </a:solidFill>
              </a:rPr>
              <a:t> </a:t>
            </a:r>
          </a:p>
          <a:p>
            <a:pPr algn="l">
              <a:buFont typeface="Arial"/>
              <a:buChar char="•"/>
            </a:pPr>
            <a:r>
              <a:rPr lang="en-US" sz="2400" b="1" dirty="0" err="1">
                <a:solidFill>
                  <a:srgbClr val="262626"/>
                </a:solidFill>
              </a:rPr>
              <a:t>Bethold</a:t>
            </a:r>
            <a:r>
              <a:rPr lang="en-US" sz="2400" b="1" dirty="0">
                <a:solidFill>
                  <a:srgbClr val="262626"/>
                </a:solidFill>
              </a:rPr>
              <a:t> Owusu </a:t>
            </a:r>
          </a:p>
          <a:p>
            <a:pPr algn="l">
              <a:buFont typeface="Arial"/>
              <a:buChar char="•"/>
            </a:pPr>
            <a:r>
              <a:rPr lang="en-US" sz="2400" b="1" dirty="0" err="1">
                <a:solidFill>
                  <a:srgbClr val="262626"/>
                </a:solidFill>
              </a:rPr>
              <a:t>Thierno</a:t>
            </a:r>
            <a:r>
              <a:rPr lang="en-US" sz="2400" b="1" dirty="0">
                <a:solidFill>
                  <a:srgbClr val="262626"/>
                </a:solidFill>
              </a:rPr>
              <a:t> Diallo </a:t>
            </a:r>
          </a:p>
        </p:txBody>
      </p:sp>
      <p:pic>
        <p:nvPicPr>
          <p:cNvPr id="7" name="Graphic 6" descr="Police">
            <a:extLst>
              <a:ext uri="{FF2B5EF4-FFF2-40B4-BE49-F238E27FC236}">
                <a16:creationId xmlns:a16="http://schemas.microsoft.com/office/drawing/2014/main" id="{D8785EF1-FCBB-494E-90B8-38C187259B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085026" y="2757636"/>
            <a:ext cx="2739728" cy="2739728"/>
          </a:xfrm>
          <a:prstGeom prst="rect">
            <a:avLst/>
          </a:prstGeom>
          <a:ln w="57150" cmpd="thickThin">
            <a:solidFill>
              <a:srgbClr val="7F7F7F"/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38850901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858D6A-31F1-4368-8BB0-15D0375B7D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09990" y="583809"/>
            <a:ext cx="10358095" cy="661182"/>
          </a:xfrm>
        </p:spPr>
        <p:txBody>
          <a:bodyPr>
            <a:noAutofit/>
          </a:bodyPr>
          <a:lstStyle/>
          <a:p>
            <a:pPr algn="ctr"/>
            <a:r>
              <a:rPr lang="en-US" sz="4400" dirty="0"/>
              <a:t>Arrests by Age &amp; Type of Crime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EC8776-02FE-8245-807E-F401334815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6092" y="1244991"/>
            <a:ext cx="6637238" cy="4822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9941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14B86BB-D31B-4DCD-8A0A-79A8C27D31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742388"/>
            <a:ext cx="10823917" cy="959803"/>
          </a:xfrm>
        </p:spPr>
        <p:txBody>
          <a:bodyPr/>
          <a:lstStyle/>
          <a:p>
            <a:pPr algn="ctr"/>
            <a:r>
              <a:rPr lang="en-US" dirty="0"/>
              <a:t>Arrests by month 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0D4CD432-AA27-4E25-A291-E9A606F4193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17785" y="2152357"/>
            <a:ext cx="8257736" cy="3639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11457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7316257-EE92-4087-81C6-F6ACBEF0B8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5816230"/>
              </p:ext>
            </p:extLst>
          </p:nvPr>
        </p:nvGraphicFramePr>
        <p:xfrm>
          <a:off x="1322363" y="1688122"/>
          <a:ext cx="9574232" cy="4426596"/>
        </p:xfrm>
        <a:graphic>
          <a:graphicData uri="http://schemas.openxmlformats.org/drawingml/2006/table">
            <a:tbl>
              <a:tblPr/>
              <a:tblGrid>
                <a:gridCol w="4695106">
                  <a:extLst>
                    <a:ext uri="{9D8B030D-6E8A-4147-A177-3AD203B41FA5}">
                      <a16:colId xmlns:a16="http://schemas.microsoft.com/office/drawing/2014/main" val="3870950367"/>
                    </a:ext>
                  </a:extLst>
                </a:gridCol>
                <a:gridCol w="1804089">
                  <a:extLst>
                    <a:ext uri="{9D8B030D-6E8A-4147-A177-3AD203B41FA5}">
                      <a16:colId xmlns:a16="http://schemas.microsoft.com/office/drawing/2014/main" val="4094453570"/>
                    </a:ext>
                  </a:extLst>
                </a:gridCol>
                <a:gridCol w="3075037">
                  <a:extLst>
                    <a:ext uri="{9D8B030D-6E8A-4147-A177-3AD203B41FA5}">
                      <a16:colId xmlns:a16="http://schemas.microsoft.com/office/drawing/2014/main" val="1054806939"/>
                    </a:ext>
                  </a:extLst>
                </a:gridCol>
              </a:tblGrid>
              <a:tr h="26808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baseline="0" dirty="0">
                          <a:effectLst/>
                        </a:rPr>
                        <a:t>ARREST DESCRIPTION</a:t>
                      </a:r>
                    </a:p>
                  </a:txBody>
                  <a:tcPr marL="50271" marR="50271" marT="25135" marB="2513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baseline="0" dirty="0">
                          <a:effectLst/>
                        </a:rPr>
                        <a:t>COUNTS</a:t>
                      </a:r>
                    </a:p>
                  </a:txBody>
                  <a:tcPr marL="50271" marR="50271" marT="25135" marB="2513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baseline="0" dirty="0">
                          <a:effectLst/>
                        </a:rPr>
                        <a:t>PERCENT</a:t>
                      </a:r>
                    </a:p>
                  </a:txBody>
                  <a:tcPr marL="50271" marR="50271" marT="25135" marB="2513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7718117"/>
                  </a:ext>
                </a:extLst>
              </a:tr>
              <a:tr h="46967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baseline="0" dirty="0">
                          <a:effectLst/>
                        </a:rPr>
                        <a:t>ASSAULT 3 &amp; RELATED OFFENSES</a:t>
                      </a:r>
                    </a:p>
                  </a:txBody>
                  <a:tcPr marL="50271" marR="50271" marT="25135" marB="2513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baseline="0" dirty="0">
                          <a:effectLst/>
                        </a:rPr>
                        <a:t>31988</a:t>
                      </a:r>
                    </a:p>
                  </a:txBody>
                  <a:tcPr marL="50271" marR="50271" marT="25135" marB="2513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baseline="0" dirty="0">
                          <a:effectLst/>
                        </a:rPr>
                        <a:t>15.01%</a:t>
                      </a:r>
                    </a:p>
                  </a:txBody>
                  <a:tcPr marL="50271" marR="50271" marT="25135" marB="2513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6307952"/>
                  </a:ext>
                </a:extLst>
              </a:tr>
              <a:tr h="26808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baseline="0" dirty="0">
                          <a:effectLst/>
                        </a:rPr>
                        <a:t>PETIT LARCENY</a:t>
                      </a:r>
                    </a:p>
                  </a:txBody>
                  <a:tcPr marL="50271" marR="50271" marT="25135" marB="2513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baseline="0" dirty="0">
                          <a:effectLst/>
                        </a:rPr>
                        <a:t>21627</a:t>
                      </a:r>
                    </a:p>
                  </a:txBody>
                  <a:tcPr marL="50271" marR="50271" marT="25135" marB="2513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baseline="0" dirty="0">
                          <a:effectLst/>
                        </a:rPr>
                        <a:t>10.15%</a:t>
                      </a:r>
                    </a:p>
                  </a:txBody>
                  <a:tcPr marL="50271" marR="50271" marT="25135" marB="2513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4117873"/>
                  </a:ext>
                </a:extLst>
              </a:tr>
              <a:tr h="26808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baseline="0" dirty="0">
                          <a:effectLst/>
                        </a:rPr>
                        <a:t>DANGEROUS DRUGS</a:t>
                      </a:r>
                    </a:p>
                  </a:txBody>
                  <a:tcPr marL="50271" marR="50271" marT="25135" marB="2513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baseline="0">
                          <a:effectLst/>
                        </a:rPr>
                        <a:t>21071</a:t>
                      </a:r>
                    </a:p>
                  </a:txBody>
                  <a:tcPr marL="50271" marR="50271" marT="25135" marB="2513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baseline="0" dirty="0">
                          <a:effectLst/>
                        </a:rPr>
                        <a:t>9.89%</a:t>
                      </a:r>
                    </a:p>
                  </a:txBody>
                  <a:tcPr marL="50271" marR="50271" marT="25135" marB="2513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771642"/>
                  </a:ext>
                </a:extLst>
              </a:tr>
              <a:tr h="26808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baseline="0" dirty="0">
                          <a:effectLst/>
                        </a:rPr>
                        <a:t>FELONY ASSAULT</a:t>
                      </a:r>
                    </a:p>
                  </a:txBody>
                  <a:tcPr marL="50271" marR="50271" marT="25135" marB="2513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baseline="0" dirty="0">
                          <a:effectLst/>
                        </a:rPr>
                        <a:t>15208</a:t>
                      </a:r>
                    </a:p>
                  </a:txBody>
                  <a:tcPr marL="50271" marR="50271" marT="25135" marB="2513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baseline="0">
                          <a:effectLst/>
                        </a:rPr>
                        <a:t>7.14%</a:t>
                      </a:r>
                    </a:p>
                  </a:txBody>
                  <a:tcPr marL="50271" marR="50271" marT="25135" marB="2513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6643167"/>
                  </a:ext>
                </a:extLst>
              </a:tr>
              <a:tr h="46967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baseline="0" dirty="0">
                          <a:effectLst/>
                        </a:rPr>
                        <a:t>VEHICLE AND TRAFFIC LAWS</a:t>
                      </a:r>
                    </a:p>
                  </a:txBody>
                  <a:tcPr marL="50271" marR="50271" marT="25135" marB="2513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baseline="0">
                          <a:effectLst/>
                        </a:rPr>
                        <a:t>14243</a:t>
                      </a:r>
                    </a:p>
                  </a:txBody>
                  <a:tcPr marL="50271" marR="50271" marT="25135" marB="2513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baseline="0" dirty="0">
                          <a:effectLst/>
                        </a:rPr>
                        <a:t>6.68%</a:t>
                      </a:r>
                    </a:p>
                  </a:txBody>
                  <a:tcPr marL="50271" marR="50271" marT="25135" marB="2513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5908527"/>
                  </a:ext>
                </a:extLst>
              </a:tr>
              <a:tr h="26808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baseline="0">
                          <a:effectLst/>
                        </a:rPr>
                        <a:t>...</a:t>
                      </a:r>
                    </a:p>
                  </a:txBody>
                  <a:tcPr marL="50271" marR="50271" marT="25135" marB="2513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baseline="0">
                          <a:effectLst/>
                        </a:rPr>
                        <a:t>...</a:t>
                      </a:r>
                    </a:p>
                  </a:txBody>
                  <a:tcPr marL="50271" marR="50271" marT="25135" marB="2513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baseline="0" dirty="0">
                          <a:effectLst/>
                        </a:rPr>
                        <a:t>...</a:t>
                      </a:r>
                    </a:p>
                  </a:txBody>
                  <a:tcPr marL="50271" marR="50271" marT="25135" marB="2513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3070712"/>
                  </a:ext>
                </a:extLst>
              </a:tr>
              <a:tr h="46967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baseline="0">
                          <a:effectLst/>
                        </a:rPr>
                        <a:t>HOMICIDE-NEGLIGENT-VEHICLE</a:t>
                      </a:r>
                    </a:p>
                  </a:txBody>
                  <a:tcPr marL="50271" marR="50271" marT="25135" marB="2513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baseline="0">
                          <a:effectLst/>
                        </a:rPr>
                        <a:t>5</a:t>
                      </a:r>
                    </a:p>
                  </a:txBody>
                  <a:tcPr marL="50271" marR="50271" marT="25135" marB="2513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baseline="0" dirty="0">
                          <a:effectLst/>
                        </a:rPr>
                        <a:t>0.0%</a:t>
                      </a:r>
                    </a:p>
                  </a:txBody>
                  <a:tcPr marL="50271" marR="50271" marT="25135" marB="2513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9020710"/>
                  </a:ext>
                </a:extLst>
              </a:tr>
              <a:tr h="26808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baseline="0">
                          <a:effectLst/>
                        </a:rPr>
                        <a:t>PARKING OFFENSES</a:t>
                      </a:r>
                    </a:p>
                  </a:txBody>
                  <a:tcPr marL="50271" marR="50271" marT="25135" marB="2513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baseline="0">
                          <a:effectLst/>
                        </a:rPr>
                        <a:t>3</a:t>
                      </a:r>
                    </a:p>
                  </a:txBody>
                  <a:tcPr marL="50271" marR="50271" marT="25135" marB="2513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baseline="0" dirty="0">
                          <a:effectLst/>
                        </a:rPr>
                        <a:t>0.0%</a:t>
                      </a:r>
                    </a:p>
                  </a:txBody>
                  <a:tcPr marL="50271" marR="50271" marT="25135" marB="2513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5716297"/>
                  </a:ext>
                </a:extLst>
              </a:tr>
              <a:tr h="46967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baseline="0" dirty="0">
                          <a:effectLst/>
                        </a:rPr>
                        <a:t>NYS LAWS-UNCLASSIFIED VIOLATION</a:t>
                      </a:r>
                    </a:p>
                  </a:txBody>
                  <a:tcPr marL="50271" marR="50271" marT="25135" marB="2513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baseline="0">
                          <a:effectLst/>
                        </a:rPr>
                        <a:t>2</a:t>
                      </a:r>
                    </a:p>
                  </a:txBody>
                  <a:tcPr marL="50271" marR="50271" marT="25135" marB="2513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baseline="0" dirty="0">
                          <a:effectLst/>
                        </a:rPr>
                        <a:t>0.0%</a:t>
                      </a:r>
                    </a:p>
                  </a:txBody>
                  <a:tcPr marL="50271" marR="50271" marT="25135" marB="2513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4393584"/>
                  </a:ext>
                </a:extLst>
              </a:tr>
              <a:tr h="46967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baseline="0">
                          <a:effectLst/>
                        </a:rPr>
                        <a:t>LOITERING FOR DRUG PURPOSES</a:t>
                      </a:r>
                    </a:p>
                  </a:txBody>
                  <a:tcPr marL="50271" marR="50271" marT="25135" marB="2513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baseline="0">
                          <a:effectLst/>
                        </a:rPr>
                        <a:t>2</a:t>
                      </a:r>
                    </a:p>
                  </a:txBody>
                  <a:tcPr marL="50271" marR="50271" marT="25135" marB="2513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baseline="0" dirty="0">
                          <a:effectLst/>
                        </a:rPr>
                        <a:t>0.0%</a:t>
                      </a:r>
                    </a:p>
                  </a:txBody>
                  <a:tcPr marL="50271" marR="50271" marT="25135" marB="2513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5348583"/>
                  </a:ext>
                </a:extLst>
              </a:tr>
              <a:tr h="46967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baseline="0" dirty="0">
                          <a:effectLst/>
                        </a:rPr>
                        <a:t>UNLAWFUL POSS. WEAP. ON SCHOOL</a:t>
                      </a:r>
                    </a:p>
                  </a:txBody>
                  <a:tcPr marL="50271" marR="50271" marT="25135" marB="2513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baseline="0">
                          <a:effectLst/>
                        </a:rPr>
                        <a:t>1</a:t>
                      </a:r>
                    </a:p>
                  </a:txBody>
                  <a:tcPr marL="50271" marR="50271" marT="25135" marB="2513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baseline="0" dirty="0">
                          <a:effectLst/>
                        </a:rPr>
                        <a:t>0.0%</a:t>
                      </a:r>
                    </a:p>
                  </a:txBody>
                  <a:tcPr marL="50271" marR="50271" marT="25135" marB="2513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8187890"/>
                  </a:ext>
                </a:extLst>
              </a:tr>
            </a:tbl>
          </a:graphicData>
        </a:graphic>
      </p:graphicFrame>
      <p:sp>
        <p:nvSpPr>
          <p:cNvPr id="3" name="Rectangle 1">
            <a:extLst>
              <a:ext uri="{FF2B5EF4-FFF2-40B4-BE49-F238E27FC236}">
                <a16:creationId xmlns:a16="http://schemas.microsoft.com/office/drawing/2014/main" id="{4B78BD5D-2CAA-4FD0-8F83-4C0C81D33A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5988" y="254317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7C5AAAC-555C-4EC6-9285-B01EF44074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620" y="769130"/>
            <a:ext cx="9861451" cy="508741"/>
          </a:xfrm>
        </p:spPr>
        <p:txBody>
          <a:bodyPr>
            <a:normAutofit fontScale="90000"/>
          </a:bodyPr>
          <a:lstStyle/>
          <a:p>
            <a:r>
              <a:rPr lang="en-US" dirty="0"/>
              <a:t>Most frequently occurring arrests by description</a:t>
            </a:r>
          </a:p>
        </p:txBody>
      </p:sp>
    </p:spTree>
    <p:extLst>
      <p:ext uri="{BB962C8B-B14F-4D97-AF65-F5344CB8AC3E}">
        <p14:creationId xmlns:p14="http://schemas.microsoft.com/office/powerpoint/2010/main" val="7526654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E4F5B-AA5C-43C8-9607-9DEBD23037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6408" y="640831"/>
            <a:ext cx="3352128" cy="15738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2800" dirty="0"/>
              <a:t>Algorithm to see where crimes occur daily</a:t>
            </a:r>
          </a:p>
        </p:txBody>
      </p:sp>
      <p:pic>
        <p:nvPicPr>
          <p:cNvPr id="4" name="Picture 3" descr="A picture containing text, map, umbrella&#10;&#10;Description automatically generated">
            <a:extLst>
              <a:ext uri="{FF2B5EF4-FFF2-40B4-BE49-F238E27FC236}">
                <a16:creationId xmlns:a16="http://schemas.microsoft.com/office/drawing/2014/main" id="{FC4ED400-93F5-4EC1-AB90-45622878A02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414" t="-466" r="-951"/>
          <a:stretch/>
        </p:blipFill>
        <p:spPr>
          <a:xfrm>
            <a:off x="815926" y="773722"/>
            <a:ext cx="7258929" cy="5336345"/>
          </a:xfrm>
          <a:prstGeom prst="rect">
            <a:avLst/>
          </a:prstGeom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A567739-61AF-4309-84CF-5855F32BE3BE}"/>
              </a:ext>
            </a:extLst>
          </p:cNvPr>
          <p:cNvSpPr txBox="1"/>
          <p:nvPr/>
        </p:nvSpPr>
        <p:spPr>
          <a:xfrm>
            <a:off x="8196408" y="1997612"/>
            <a:ext cx="3352128" cy="425078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 marL="342900" indent="-228600" defTabSz="91440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cap="all" dirty="0"/>
              <a:t>ALBEE square (BK)</a:t>
            </a:r>
          </a:p>
          <a:p>
            <a:pPr marL="342900" indent="-228600" defTabSz="91440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cap="all" dirty="0"/>
              <a:t>Queens boulevard expressway</a:t>
            </a:r>
          </a:p>
          <a:p>
            <a:pPr marL="342900" indent="-228600" defTabSz="91440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cap="all" dirty="0"/>
              <a:t>Rockefeller center</a:t>
            </a:r>
          </a:p>
          <a:p>
            <a:pPr marL="342900" indent="-228600" defTabSz="91440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cap="all" dirty="0"/>
              <a:t>FULTON MALL (BK)</a:t>
            </a:r>
          </a:p>
          <a:p>
            <a:pPr marL="342900" indent="-228600" defTabSz="91440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cap="all" dirty="0"/>
              <a:t>Gateway </a:t>
            </a:r>
            <a:r>
              <a:rPr lang="en-US" cap="all" dirty="0" err="1"/>
              <a:t>dr</a:t>
            </a:r>
            <a:endParaRPr lang="en-US" cap="all" dirty="0"/>
          </a:p>
          <a:p>
            <a:pPr marL="342900" indent="-228600" defTabSz="91440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cap="all" dirty="0"/>
              <a:t>Nostrand subway station</a:t>
            </a:r>
          </a:p>
          <a:p>
            <a:pPr marL="342900" indent="-228600" defTabSz="91440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cap="all" dirty="0" err="1"/>
              <a:t>Jfk</a:t>
            </a:r>
            <a:r>
              <a:rPr lang="en-US" cap="all" dirty="0"/>
              <a:t> airport</a:t>
            </a:r>
          </a:p>
          <a:p>
            <a:pPr marL="342900" indent="-228600" defTabSz="91440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cap="all" dirty="0"/>
              <a:t>Trans Manhattan exp</a:t>
            </a:r>
          </a:p>
          <a:p>
            <a:pPr marL="342900" indent="-228600" defTabSz="91440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cap="all" dirty="0"/>
              <a:t>Bartow </a:t>
            </a:r>
            <a:r>
              <a:rPr lang="en-US" cap="all" dirty="0" err="1"/>
              <a:t>ave</a:t>
            </a:r>
            <a:r>
              <a:rPr lang="en-US" cap="all" dirty="0"/>
              <a:t> (coop city mall)</a:t>
            </a:r>
          </a:p>
          <a:p>
            <a:pPr marL="342900" indent="-228600" defTabSz="91440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cap="all" dirty="0"/>
          </a:p>
          <a:p>
            <a:pPr marL="342900" indent="-228600" defTabSz="91440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cap="all" dirty="0"/>
          </a:p>
          <a:p>
            <a:pPr marL="342900" indent="-228600" defTabSz="91440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19355303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94612-B9D4-1945-89D8-043CF04F5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393700"/>
            <a:ext cx="9601196" cy="1303867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Dummy	Classifier			Logistic Classifier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BA3EAA8-AE11-9C42-82E2-6E2D1E7FA8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6512" y="1485900"/>
            <a:ext cx="5157271" cy="19431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D492CC1-0D47-A94F-B3D4-698D0F4A24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1519277"/>
            <a:ext cx="5587511" cy="182880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ADEAB1A-B14B-2040-9E9C-6B47518D132B}"/>
              </a:ext>
            </a:extLst>
          </p:cNvPr>
          <p:cNvCxnSpPr>
            <a:cxnSpLocks/>
          </p:cNvCxnSpPr>
          <p:nvPr/>
        </p:nvCxnSpPr>
        <p:spPr>
          <a:xfrm>
            <a:off x="5973783" y="848543"/>
            <a:ext cx="0" cy="310379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82A73904-AEAD-1C49-B33C-60A9D8F732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4470" y="4428999"/>
            <a:ext cx="6159500" cy="17526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0E9A0F9-97D1-6049-AF33-51EC0152ABE9}"/>
              </a:ext>
            </a:extLst>
          </p:cNvPr>
          <p:cNvSpPr txBox="1"/>
          <p:nvPr/>
        </p:nvSpPr>
        <p:spPr>
          <a:xfrm>
            <a:off x="3343422" y="3824736"/>
            <a:ext cx="884857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					</a:t>
            </a:r>
            <a:r>
              <a:rPr lang="en-US" sz="3000" b="1" dirty="0">
                <a:latin typeface="+mj-lt"/>
              </a:rPr>
              <a:t>Logistic with PCA (45 components)</a:t>
            </a:r>
          </a:p>
        </p:txBody>
      </p:sp>
    </p:spTree>
    <p:extLst>
      <p:ext uri="{BB962C8B-B14F-4D97-AF65-F5344CB8AC3E}">
        <p14:creationId xmlns:p14="http://schemas.microsoft.com/office/powerpoint/2010/main" val="41535990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150EFE-911B-3542-BB9A-394A47E3F6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Grid Search Best Parameters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2A2639-FF5E-9145-BDD4-ABBBA43CD2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5fold Cross-</a:t>
            </a:r>
            <a:r>
              <a:rPr lang="en-US" dirty="0" err="1"/>
              <a:t>val</a:t>
            </a:r>
            <a:r>
              <a:rPr lang="en-US" dirty="0"/>
              <a:t> mean: 0.62686, std: 0.00273, </a:t>
            </a:r>
          </a:p>
          <a:p>
            <a:r>
              <a:rPr lang="en-US" dirty="0"/>
              <a:t>params: {'</a:t>
            </a:r>
            <a:r>
              <a:rPr lang="en-US" dirty="0" err="1"/>
              <a:t>class_weight</a:t>
            </a:r>
            <a:r>
              <a:rPr lang="en-US" dirty="0"/>
              <a:t>': None, '</a:t>
            </a:r>
            <a:r>
              <a:rPr lang="en-US" dirty="0" err="1"/>
              <a:t>multi_class</a:t>
            </a:r>
            <a:r>
              <a:rPr lang="en-US" dirty="0"/>
              <a:t>': 'multinomial', 'solver': 'newton-cg'}</a:t>
            </a:r>
          </a:p>
        </p:txBody>
      </p:sp>
    </p:spTree>
    <p:extLst>
      <p:ext uri="{BB962C8B-B14F-4D97-AF65-F5344CB8AC3E}">
        <p14:creationId xmlns:p14="http://schemas.microsoft.com/office/powerpoint/2010/main" val="10671038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DA322-9B27-9944-BE97-A577AEC9F0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279" y="412509"/>
            <a:ext cx="9601196" cy="846668"/>
          </a:xfrm>
        </p:spPr>
        <p:txBody>
          <a:bodyPr/>
          <a:lstStyle/>
          <a:p>
            <a:r>
              <a:rPr lang="en-US" dirty="0"/>
              <a:t>			Project Stats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CB817E7-98BC-CB4D-B0B8-0FF179C56A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67951" y="1259177"/>
            <a:ext cx="7526215" cy="4919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1507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A15C6BDF-9578-5641-ABB2-F64848679D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724"/>
          <a:stretch/>
        </p:blipFill>
        <p:spPr>
          <a:xfrm>
            <a:off x="492956" y="0"/>
            <a:ext cx="4866834" cy="90663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F486A9E-31CB-D44D-AFF6-967A709F43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3893" y="-79028"/>
            <a:ext cx="9876692" cy="706585"/>
          </a:xfrm>
        </p:spPr>
        <p:txBody>
          <a:bodyPr>
            <a:normAutofit fontScale="90000"/>
          </a:bodyPr>
          <a:lstStyle/>
          <a:p>
            <a:r>
              <a:rPr lang="en-US" dirty="0"/>
              <a:t>Contribution Statistics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5442850-30A1-6A43-9149-CB68D68B01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3176" y="985664"/>
            <a:ext cx="8766705" cy="5251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552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A20B29-136E-4405-8C3F-86E16C476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NYPD arrest data Analysis 2019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C53E46-EFD8-42E9-878B-0ACBCE3895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NYC has been ranked #25 with the most violent crime rates in the United States. </a:t>
            </a:r>
          </a:p>
          <a:p>
            <a:pPr>
              <a:lnSpc>
                <a:spcPct val="150000"/>
              </a:lnSpc>
            </a:pPr>
            <a:r>
              <a:rPr lang="en-US" dirty="0"/>
              <a:t>In this project we attempt to classify NYC arrests by predicting their level of severity (Felony or Misdemeanor) using other known features from the arrest.</a:t>
            </a:r>
          </a:p>
        </p:txBody>
      </p:sp>
    </p:spTree>
    <p:extLst>
      <p:ext uri="{BB962C8B-B14F-4D97-AF65-F5344CB8AC3E}">
        <p14:creationId xmlns:p14="http://schemas.microsoft.com/office/powerpoint/2010/main" val="38850465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6">
            <a:extLst>
              <a:ext uri="{FF2B5EF4-FFF2-40B4-BE49-F238E27FC236}">
                <a16:creationId xmlns:a16="http://schemas.microsoft.com/office/drawing/2014/main" id="{7575D7A7-3C36-4508-9BC6-70A93BD3C4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C964A0D-06B7-4C16-AC9F-20ADDA8059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6" name="Rectangle 8">
              <a:extLst>
                <a:ext uri="{FF2B5EF4-FFF2-40B4-BE49-F238E27FC236}">
                  <a16:creationId xmlns:a16="http://schemas.microsoft.com/office/drawing/2014/main" id="{F5703F5C-55DF-45CD-BC3F-3BE8F10339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8C7134F-70F9-4826-A97E-9B39AEA08F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39351E73-B6DD-4B56-8EE9-C16B5711C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cxnSp>
        <p:nvCxnSpPr>
          <p:cNvPr id="22" name="Straight Connector 12">
            <a:extLst>
              <a:ext uri="{FF2B5EF4-FFF2-40B4-BE49-F238E27FC236}">
                <a16:creationId xmlns:a16="http://schemas.microsoft.com/office/drawing/2014/main" id="{AE446D0E-6531-40B7-A182-FB86024397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29" name="Rectangle 14">
            <a:extLst>
              <a:ext uri="{FF2B5EF4-FFF2-40B4-BE49-F238E27FC236}">
                <a16:creationId xmlns:a16="http://schemas.microsoft.com/office/drawing/2014/main" id="{C8BABCA7-C1E0-41BA-A822-5F61251AA6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5"/>
            <a:stretch/>
          </a:blipFill>
          <a:ln w="15875" cap="flat" cmpd="sng" algn="ctr">
            <a:solidFill>
              <a:srgbClr val="B15E28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aramond" panose="02020404030301010803"/>
              <a:ea typeface="+mn-ea"/>
              <a:cs typeface="+mn-cs"/>
            </a:endParaRPr>
          </a:p>
        </p:txBody>
      </p:sp>
      <p:grpSp>
        <p:nvGrpSpPr>
          <p:cNvPr id="39" name="Group 16">
            <a:extLst>
              <a:ext uri="{FF2B5EF4-FFF2-40B4-BE49-F238E27FC236}">
                <a16:creationId xmlns:a16="http://schemas.microsoft.com/office/drawing/2014/main" id="{2E5D6EB5-6FDB-477A-98F5-7409CD5375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88825" cy="6872226"/>
            <a:chOff x="0" y="0"/>
            <a:chExt cx="12188825" cy="687222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5BB75167-5757-4E5F-869B-5A350BF43A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40" name="Rectangle 18">
              <a:extLst>
                <a:ext uri="{FF2B5EF4-FFF2-40B4-BE49-F238E27FC236}">
                  <a16:creationId xmlns:a16="http://schemas.microsoft.com/office/drawing/2014/main" id="{C8338DAE-FFCB-472B-A9EE-77E42FDBD3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52B2E0A0-4D94-4C05-97C1-32B5D88A2E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" r="47673"/>
            <a:stretch/>
          </p:blipFill>
          <p:spPr>
            <a:xfrm rot="5400000">
              <a:off x="5245268" y="530352"/>
              <a:ext cx="1673352" cy="612648"/>
            </a:xfrm>
            <a:prstGeom prst="rect">
              <a:avLst/>
            </a:prstGeom>
          </p:spPr>
        </p:pic>
        <p:pic>
          <p:nvPicPr>
            <p:cNvPr id="41" name="Picture 20">
              <a:extLst>
                <a:ext uri="{FF2B5EF4-FFF2-40B4-BE49-F238E27FC236}">
                  <a16:creationId xmlns:a16="http://schemas.microsoft.com/office/drawing/2014/main" id="{A91E75C9-3350-4F0B-993E-89D3DBD76C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8819"/>
            <a:stretch/>
          </p:blipFill>
          <p:spPr>
            <a:xfrm rot="5400000">
              <a:off x="5263556" y="5747514"/>
              <a:ext cx="1636776" cy="612648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E721753-9F10-4FA2-8830-AD18331C4AD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692398" y="1871131"/>
            <a:ext cx="6815669" cy="1515533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600"/>
              <a:t>NYPD made 213,089 arrests </a:t>
            </a:r>
            <a:br>
              <a:rPr lang="en-US" sz="4600"/>
            </a:br>
            <a:r>
              <a:rPr lang="en-US" sz="4600"/>
              <a:t>in 2019</a:t>
            </a:r>
          </a:p>
        </p:txBody>
      </p:sp>
      <p:cxnSp>
        <p:nvCxnSpPr>
          <p:cNvPr id="43" name="Straight Connector 22">
            <a:extLst>
              <a:ext uri="{FF2B5EF4-FFF2-40B4-BE49-F238E27FC236}">
                <a16:creationId xmlns:a16="http://schemas.microsoft.com/office/drawing/2014/main" id="{889FB2CC-C7A1-4A53-A088-636FB487FE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692399" y="3522131"/>
            <a:ext cx="6815668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8681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1D9127-E930-614B-A117-5D587C7F2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057683"/>
          </a:xfrm>
        </p:spPr>
        <p:txBody>
          <a:bodyPr/>
          <a:lstStyle/>
          <a:p>
            <a:pPr algn="ctr"/>
            <a:r>
              <a:rPr lang="en-US" dirty="0"/>
              <a:t>Principal features for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0367D4-52AA-E44A-A773-5C18FA772D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0973"/>
            <a:ext cx="10515600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r>
              <a:rPr lang="en-US" dirty="0"/>
              <a:t>Level of Offense (target feature)</a:t>
            </a:r>
          </a:p>
          <a:p>
            <a:r>
              <a:rPr lang="en-US" dirty="0"/>
              <a:t>Borough of arrest </a:t>
            </a:r>
          </a:p>
          <a:p>
            <a:r>
              <a:rPr lang="en-US" dirty="0"/>
              <a:t>Precinct where the arrest occurred  </a:t>
            </a:r>
          </a:p>
          <a:p>
            <a:r>
              <a:rPr lang="en-US" dirty="0"/>
              <a:t>Perpetrator’s sex description</a:t>
            </a:r>
          </a:p>
          <a:p>
            <a:r>
              <a:rPr lang="en-US" dirty="0"/>
              <a:t>Perpetrators' race description</a:t>
            </a:r>
          </a:p>
          <a:p>
            <a:r>
              <a:rPr lang="en-US" dirty="0"/>
              <a:t>Date of the arrest</a:t>
            </a:r>
          </a:p>
          <a:p>
            <a:r>
              <a:rPr lang="en-US" dirty="0"/>
              <a:t>Most frequently occurring arrests/locations on the map/month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02626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62566-5A08-4ED7-BB60-58870B60EA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9477" y="626012"/>
            <a:ext cx="9907588" cy="626012"/>
          </a:xfrm>
        </p:spPr>
        <p:txBody>
          <a:bodyPr>
            <a:noAutofit/>
          </a:bodyPr>
          <a:lstStyle/>
          <a:p>
            <a:pPr algn="ctr"/>
            <a:r>
              <a:rPr lang="en-US" sz="4400" dirty="0"/>
              <a:t>Arrests by Level of Crime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CD82A45C-86D1-4F89-8757-9EE4832BD73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21310285"/>
              </p:ext>
            </p:extLst>
          </p:nvPr>
        </p:nvGraphicFramePr>
        <p:xfrm>
          <a:off x="8123309" y="2242394"/>
          <a:ext cx="3242096" cy="2373212"/>
        </p:xfrm>
        <a:graphic>
          <a:graphicData uri="http://schemas.openxmlformats.org/drawingml/2006/table">
            <a:tbl>
              <a:tblPr/>
              <a:tblGrid>
                <a:gridCol w="1456791">
                  <a:extLst>
                    <a:ext uri="{9D8B030D-6E8A-4147-A177-3AD203B41FA5}">
                      <a16:colId xmlns:a16="http://schemas.microsoft.com/office/drawing/2014/main" val="2406808410"/>
                    </a:ext>
                  </a:extLst>
                </a:gridCol>
                <a:gridCol w="894458">
                  <a:extLst>
                    <a:ext uri="{9D8B030D-6E8A-4147-A177-3AD203B41FA5}">
                      <a16:colId xmlns:a16="http://schemas.microsoft.com/office/drawing/2014/main" val="197472688"/>
                    </a:ext>
                  </a:extLst>
                </a:gridCol>
                <a:gridCol w="890847">
                  <a:extLst>
                    <a:ext uri="{9D8B030D-6E8A-4147-A177-3AD203B41FA5}">
                      <a16:colId xmlns:a16="http://schemas.microsoft.com/office/drawing/2014/main" val="1599950884"/>
                    </a:ext>
                  </a:extLst>
                </a:gridCol>
              </a:tblGrid>
              <a:tr h="502112">
                <a:tc>
                  <a:txBody>
                    <a:bodyPr/>
                    <a:lstStyle/>
                    <a:p>
                      <a:pPr algn="l" fontAlgn="ctr"/>
                      <a:br>
                        <a:rPr lang="en-US" sz="1600" b="1" dirty="0">
                          <a:effectLst/>
                        </a:rPr>
                      </a:br>
                      <a:r>
                        <a:rPr lang="en-US" sz="1600" b="1" dirty="0">
                          <a:effectLst/>
                        </a:rPr>
                        <a:t>Level Of Arrest</a:t>
                      </a:r>
                    </a:p>
                  </a:txBody>
                  <a:tcPr marL="53671" marR="53671" marT="26836" marB="268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dirty="0">
                          <a:effectLst/>
                        </a:rPr>
                        <a:t>Count</a:t>
                      </a:r>
                    </a:p>
                  </a:txBody>
                  <a:tcPr marL="53671" marR="53671" marT="26836" marB="268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Percent</a:t>
                      </a:r>
                    </a:p>
                  </a:txBody>
                  <a:tcPr marL="53671" marR="53671" marT="26836" marB="268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633029"/>
                  </a:ext>
                </a:extLst>
              </a:tr>
              <a:tr h="51530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dirty="0">
                          <a:effectLst/>
                        </a:rPr>
                        <a:t>Misdemeanor</a:t>
                      </a:r>
                    </a:p>
                  </a:txBody>
                  <a:tcPr marL="53671" marR="53671" marT="26836" marB="268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>
                          <a:effectLst/>
                        </a:rPr>
                        <a:t>126590</a:t>
                      </a:r>
                    </a:p>
                  </a:txBody>
                  <a:tcPr marL="53671" marR="53671" marT="26836" marB="268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>
                          <a:effectLst/>
                        </a:rPr>
                        <a:t>59.41%</a:t>
                      </a:r>
                    </a:p>
                  </a:txBody>
                  <a:tcPr marL="53671" marR="53671" marT="26836" marB="268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079581"/>
                  </a:ext>
                </a:extLst>
              </a:tr>
              <a:tr h="44536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dirty="0">
                          <a:effectLst/>
                        </a:rPr>
                        <a:t>Felony</a:t>
                      </a:r>
                    </a:p>
                  </a:txBody>
                  <a:tcPr marL="53671" marR="53671" marT="26836" marB="268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>
                          <a:effectLst/>
                        </a:rPr>
                        <a:t>83244</a:t>
                      </a:r>
                    </a:p>
                  </a:txBody>
                  <a:tcPr marL="53671" marR="53671" marT="26836" marB="268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>
                          <a:effectLst/>
                        </a:rPr>
                        <a:t>39.07%</a:t>
                      </a:r>
                    </a:p>
                  </a:txBody>
                  <a:tcPr marL="53671" marR="53671" marT="26836" marB="268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9141675"/>
                  </a:ext>
                </a:extLst>
              </a:tr>
              <a:tr h="48486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dirty="0">
                          <a:effectLst/>
                        </a:rPr>
                        <a:t>Violation</a:t>
                      </a:r>
                    </a:p>
                  </a:txBody>
                  <a:tcPr marL="53671" marR="53671" marT="26836" marB="268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>
                          <a:effectLst/>
                        </a:rPr>
                        <a:t>2822</a:t>
                      </a:r>
                    </a:p>
                  </a:txBody>
                  <a:tcPr marL="53671" marR="53671" marT="26836" marB="268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>
                          <a:effectLst/>
                        </a:rPr>
                        <a:t>1.32%</a:t>
                      </a:r>
                    </a:p>
                  </a:txBody>
                  <a:tcPr marL="53671" marR="53671" marT="26836" marB="268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0034597"/>
                  </a:ext>
                </a:extLst>
              </a:tr>
              <a:tr h="38632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dirty="0">
                          <a:effectLst/>
                        </a:rPr>
                        <a:t>I</a:t>
                      </a:r>
                    </a:p>
                  </a:txBody>
                  <a:tcPr marL="53671" marR="53671" marT="26836" marB="268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>
                          <a:effectLst/>
                        </a:rPr>
                        <a:t>433</a:t>
                      </a:r>
                    </a:p>
                  </a:txBody>
                  <a:tcPr marL="53671" marR="53671" marT="26836" marB="268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>
                          <a:effectLst/>
                        </a:rPr>
                        <a:t>0.2%</a:t>
                      </a:r>
                    </a:p>
                  </a:txBody>
                  <a:tcPr marL="53671" marR="53671" marT="26836" marB="268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3079731"/>
                  </a:ext>
                </a:extLst>
              </a:tr>
            </a:tbl>
          </a:graphicData>
        </a:graphic>
      </p:graphicFrame>
      <p:sp>
        <p:nvSpPr>
          <p:cNvPr id="8" name="Rectangle 1">
            <a:extLst>
              <a:ext uri="{FF2B5EF4-FFF2-40B4-BE49-F238E27FC236}">
                <a16:creationId xmlns:a16="http://schemas.microsoft.com/office/drawing/2014/main" id="{74B77144-FDC7-4A31-9F62-D901B3DF25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907588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303F9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 [30]:</a:t>
            </a:r>
            <a:endParaRPr kumimoji="0" lang="en-US" altLang="en-US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051" name="Picture 3">
            <a:extLst>
              <a:ext uri="{FF2B5EF4-FFF2-40B4-BE49-F238E27FC236}">
                <a16:creationId xmlns:a16="http://schemas.microsoft.com/office/drawing/2014/main" id="{1719B9B9-BFA8-45E0-93AD-04EA2E0A9F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595" y="1406768"/>
            <a:ext cx="7177922" cy="4825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89488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7FA96D-34C1-4711-859D-0960A5BA6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839016"/>
            <a:ext cx="10245554" cy="460260"/>
          </a:xfrm>
        </p:spPr>
        <p:txBody>
          <a:bodyPr>
            <a:noAutofit/>
          </a:bodyPr>
          <a:lstStyle/>
          <a:p>
            <a:pPr algn="ctr"/>
            <a:r>
              <a:rPr lang="en-US" sz="4400" dirty="0"/>
              <a:t>Arrests by Borough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F1DD3E-F0B4-4049-B273-D26EFE24B9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5499" y="1299276"/>
            <a:ext cx="6574131" cy="485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9572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799CF97C-3E27-4F6F-8D8B-C58C91AA2F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415" y="928468"/>
            <a:ext cx="9875520" cy="5176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62383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7FA96D-34C1-4711-859D-0960A5BA6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3006" y="944165"/>
            <a:ext cx="10245554" cy="460260"/>
          </a:xfrm>
        </p:spPr>
        <p:txBody>
          <a:bodyPr>
            <a:noAutofit/>
          </a:bodyPr>
          <a:lstStyle/>
          <a:p>
            <a:pPr algn="ctr"/>
            <a:r>
              <a:rPr lang="en-US" sz="4400" dirty="0"/>
              <a:t>Arrests by Race &amp; Level of Crime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E76DFF9F-42A5-9B49-A607-A8EDD68F4C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771006" y="1404425"/>
            <a:ext cx="6443333" cy="474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7327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858D6A-31F1-4368-8BB0-15D0375B7D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6952" y="583809"/>
            <a:ext cx="10358095" cy="661182"/>
          </a:xfrm>
        </p:spPr>
        <p:txBody>
          <a:bodyPr>
            <a:noAutofit/>
          </a:bodyPr>
          <a:lstStyle/>
          <a:p>
            <a:pPr algn="ctr"/>
            <a:r>
              <a:rPr lang="en-US" sz="4400" dirty="0"/>
              <a:t>Arrests by Sex 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4F5D8291-41FC-4B0A-A7EC-04522E10BAE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33938333"/>
              </p:ext>
            </p:extLst>
          </p:nvPr>
        </p:nvGraphicFramePr>
        <p:xfrm>
          <a:off x="8679766" y="1682790"/>
          <a:ext cx="2757270" cy="1338819"/>
        </p:xfrm>
        <a:graphic>
          <a:graphicData uri="http://schemas.openxmlformats.org/drawingml/2006/table">
            <a:tbl>
              <a:tblPr/>
              <a:tblGrid>
                <a:gridCol w="611071">
                  <a:extLst>
                    <a:ext uri="{9D8B030D-6E8A-4147-A177-3AD203B41FA5}">
                      <a16:colId xmlns:a16="http://schemas.microsoft.com/office/drawing/2014/main" val="3603348295"/>
                    </a:ext>
                  </a:extLst>
                </a:gridCol>
                <a:gridCol w="1073098">
                  <a:extLst>
                    <a:ext uri="{9D8B030D-6E8A-4147-A177-3AD203B41FA5}">
                      <a16:colId xmlns:a16="http://schemas.microsoft.com/office/drawing/2014/main" val="543314334"/>
                    </a:ext>
                  </a:extLst>
                </a:gridCol>
                <a:gridCol w="1073101">
                  <a:extLst>
                    <a:ext uri="{9D8B030D-6E8A-4147-A177-3AD203B41FA5}">
                      <a16:colId xmlns:a16="http://schemas.microsoft.com/office/drawing/2014/main" val="955590873"/>
                    </a:ext>
                  </a:extLst>
                </a:gridCol>
              </a:tblGrid>
              <a:tr h="5147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cap="all" baseline="0" dirty="0">
                          <a:effectLst/>
                        </a:rPr>
                        <a:t>  Sex</a:t>
                      </a:r>
                    </a:p>
                  </a:txBody>
                  <a:tcPr marL="53671" marR="53671" marT="26836" marB="268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cap="all" baseline="0" dirty="0">
                          <a:effectLst/>
                        </a:rPr>
                        <a:t>Count</a:t>
                      </a:r>
                    </a:p>
                  </a:txBody>
                  <a:tcPr marL="53671" marR="53671" marT="26836" marB="268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cap="all" baseline="0" dirty="0"/>
                        <a:t>Percent</a:t>
                      </a:r>
                    </a:p>
                  </a:txBody>
                  <a:tcPr marL="53671" marR="53671" marT="26836" marB="268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5510961"/>
                  </a:ext>
                </a:extLst>
              </a:tr>
              <a:tr h="36281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cap="all" baseline="0" dirty="0">
                          <a:effectLst/>
                        </a:rPr>
                        <a:t>M</a:t>
                      </a:r>
                    </a:p>
                  </a:txBody>
                  <a:tcPr marL="53671" marR="53671" marT="26836" marB="268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cap="all" baseline="0" dirty="0">
                          <a:effectLst/>
                        </a:rPr>
                        <a:t>173964</a:t>
                      </a:r>
                    </a:p>
                  </a:txBody>
                  <a:tcPr marL="53671" marR="53671" marT="26836" marB="268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cap="all" baseline="0" dirty="0">
                          <a:effectLst/>
                        </a:rPr>
                        <a:t>81.64%</a:t>
                      </a:r>
                    </a:p>
                  </a:txBody>
                  <a:tcPr marL="53671" marR="53671" marT="26836" marB="268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0070164"/>
                  </a:ext>
                </a:extLst>
              </a:tr>
              <a:tr h="46128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cap="all" baseline="0" dirty="0">
                          <a:effectLst/>
                        </a:rPr>
                        <a:t>F</a:t>
                      </a:r>
                    </a:p>
                  </a:txBody>
                  <a:tcPr marL="53671" marR="53671" marT="26836" marB="268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cap="all" baseline="0" dirty="0">
                          <a:effectLst/>
                        </a:rPr>
                        <a:t>39125</a:t>
                      </a:r>
                    </a:p>
                  </a:txBody>
                  <a:tcPr marL="53671" marR="53671" marT="26836" marB="268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cap="all" baseline="0" dirty="0">
                          <a:effectLst/>
                        </a:rPr>
                        <a:t>18.36%</a:t>
                      </a:r>
                    </a:p>
                  </a:txBody>
                  <a:tcPr marL="53671" marR="53671" marT="26836" marB="268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93462396"/>
                  </a:ext>
                </a:extLst>
              </a:tr>
            </a:tbl>
          </a:graphicData>
        </a:graphic>
      </p:graphicFrame>
      <p:pic>
        <p:nvPicPr>
          <p:cNvPr id="3074" name="Picture 2">
            <a:extLst>
              <a:ext uri="{FF2B5EF4-FFF2-40B4-BE49-F238E27FC236}">
                <a16:creationId xmlns:a16="http://schemas.microsoft.com/office/drawing/2014/main" id="{D28AD4B5-A0E8-4F2A-AA12-4AEABF91E4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691" y="1181686"/>
            <a:ext cx="7821974" cy="5092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860168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228</TotalTime>
  <Words>546</Words>
  <Application>Microsoft Macintosh PowerPoint</Application>
  <PresentationFormat>Widescreen</PresentationFormat>
  <Paragraphs>128</Paragraphs>
  <Slides>17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Courier New</vt:lpstr>
      <vt:lpstr>Garamond</vt:lpstr>
      <vt:lpstr>Organic</vt:lpstr>
      <vt:lpstr>The Crime Detectives</vt:lpstr>
      <vt:lpstr>NYPD arrest data Analysis 2019</vt:lpstr>
      <vt:lpstr>NYPD made 213,089 arrests  in 2019</vt:lpstr>
      <vt:lpstr>Principal features for analysis</vt:lpstr>
      <vt:lpstr>Arrests by Level of Crime</vt:lpstr>
      <vt:lpstr>Arrests by Borough</vt:lpstr>
      <vt:lpstr>PowerPoint Presentation</vt:lpstr>
      <vt:lpstr>Arrests by Race &amp; Level of Crime</vt:lpstr>
      <vt:lpstr>Arrests by Sex </vt:lpstr>
      <vt:lpstr>Arrests by Age &amp; Type of Crime </vt:lpstr>
      <vt:lpstr>Arrests by month </vt:lpstr>
      <vt:lpstr>Most frequently occurring arrests by description</vt:lpstr>
      <vt:lpstr>Algorithm to see where crimes occur daily</vt:lpstr>
      <vt:lpstr>Dummy Classifier   Logistic Classifier</vt:lpstr>
      <vt:lpstr>Grid Search Best Parameters </vt:lpstr>
      <vt:lpstr>   Project Stats</vt:lpstr>
      <vt:lpstr>Contribution Statistics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Crime Detectives</dc:title>
  <dc:creator> </dc:creator>
  <cp:lastModifiedBy>jabakoy000@citymail.cuny.edu</cp:lastModifiedBy>
  <cp:revision>11</cp:revision>
  <dcterms:created xsi:type="dcterms:W3CDTF">2020-05-09T21:05:02Z</dcterms:created>
  <dcterms:modified xsi:type="dcterms:W3CDTF">2020-05-12T20:43:20Z</dcterms:modified>
</cp:coreProperties>
</file>